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9" r:id="rId4"/>
    <p:sldId id="290" r:id="rId5"/>
    <p:sldId id="260" r:id="rId6"/>
    <p:sldId id="262" r:id="rId7"/>
    <p:sldId id="261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9" r:id="rId17"/>
    <p:sldId id="278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0" r:id="rId29"/>
    <p:sldId id="271" r:id="rId30"/>
    <p:sldId id="272" r:id="rId31"/>
    <p:sldId id="273" r:id="rId32"/>
  </p:sldIdLst>
  <p:sldSz cx="6858000" cy="9144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704" autoAdjust="0"/>
  </p:normalViewPr>
  <p:slideViewPr>
    <p:cSldViewPr>
      <p:cViewPr varScale="1">
        <p:scale>
          <a:sx n="76" d="100"/>
          <a:sy n="76" d="100"/>
        </p:scale>
        <p:origin x="-150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CC50-C8A1-467B-89FA-34DE422052C9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F1BF2-2B34-48A0-8B17-9933D12A30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5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153D-4A20-488F-A214-F0B9AC398698}" type="datetimeFigureOut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11613" y="511175"/>
            <a:ext cx="191611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B5A37-1553-45CA-9D95-808646BE8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4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B5A37-1553-45CA-9D95-808646BE857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3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3146-89CD-4266-8316-603DBE911335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C945-5989-447C-859B-0351FBD0DB3D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75E0-6C90-4635-BC6D-1B69045B39CD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2128AE-EA39-4DBB-936E-BC070FFCD5BB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182A-3703-49E9-BD67-0D7C62A2863C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E9DE-F7F3-488C-9DD3-B6F704DB5CAC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F86E-697A-412E-8F64-EDA36C803E86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5587-5A0C-49B5-AF21-6207244D28A0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D6EC-271C-452D-AFA8-683A4E72EED1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62B1C-9DFF-459F-AE7B-714441E05E6F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EDB2-1208-4D2B-BD7B-7E13E767C1CC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715D5-3D67-4CD1-A9EF-DAE6122E6DCE}" type="datetime1">
              <a:rPr lang="zh-TW" altLang="en-US" smtClean="0"/>
              <a:pPr/>
              <a:t>2014/7/29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78252E-50B0-4903-8514-E66FC401AE1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library.nutc.edu.tw/database/search/index.as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iritibook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hyperlink" Target="http://libsw.nutc.edu.tw/cgi-bin/smartweaver/browse.cgi?o=der&amp;p=/smartweaver/logi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851587" y="4932040"/>
            <a:ext cx="3935338" cy="1524000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latin typeface="+mj-ea"/>
                <a:ea typeface="+mj-ea"/>
              </a:rPr>
              <a:t>華藝中文電子書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r"/>
            <a:r>
              <a:rPr lang="zh-TW" altLang="en-US" sz="2800" dirty="0">
                <a:latin typeface="+mj-ea"/>
                <a:ea typeface="+mj-ea"/>
              </a:rPr>
              <a:t>操作指南</a:t>
            </a: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zh-TW" sz="6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altLang="zh-TW" sz="6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en-US" altLang="zh-TW" sz="6000" b="1" dirty="0" err="1" smtClean="0">
                <a:latin typeface="Cambria Math" pitchFamily="18" charset="0"/>
                <a:ea typeface="Cambria Math" pitchFamily="18" charset="0"/>
              </a:rPr>
              <a:t>airiti</a:t>
            </a:r>
            <a:r>
              <a:rPr lang="en-US" altLang="zh-TW" sz="6000" b="1" dirty="0" smtClean="0">
                <a:latin typeface="Cambria Math" pitchFamily="18" charset="0"/>
                <a:ea typeface="Cambria Math" pitchFamily="18" charset="0"/>
              </a:rPr>
              <a:t> Books</a:t>
            </a:r>
            <a:endParaRPr lang="zh-TW" altLang="en-US" sz="6000" b="1" dirty="0">
              <a:latin typeface="Cambria Math" pitchFamily="18" charset="0"/>
              <a:ea typeface="Gungsuh" pitchFamily="18" charset="-127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20688" y="7524328"/>
            <a:ext cx="4284477" cy="936104"/>
            <a:chOff x="107503" y="5445224"/>
            <a:chExt cx="4536505" cy="994320"/>
          </a:xfrm>
        </p:grpSpPr>
        <p:pic>
          <p:nvPicPr>
            <p:cNvPr id="11" name="Picture 6" descr="http://lib.nutc.edu.tw/ezfiles/7/1007/img/123/schooltit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816"/>
            <a:stretch>
              <a:fillRect/>
            </a:stretch>
          </p:blipFill>
          <p:spPr bwMode="auto">
            <a:xfrm>
              <a:off x="107503" y="5445224"/>
              <a:ext cx="3521535" cy="936104"/>
            </a:xfrm>
            <a:prstGeom prst="rect">
              <a:avLst/>
            </a:prstGeom>
            <a:noFill/>
          </p:spPr>
        </p:pic>
        <p:sp>
          <p:nvSpPr>
            <p:cNvPr id="12" name="文字方塊 11"/>
            <p:cNvSpPr txBox="1"/>
            <p:nvPr/>
          </p:nvSpPr>
          <p:spPr>
            <a:xfrm>
              <a:off x="3563888" y="6093296"/>
              <a:ext cx="1080120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+mj-ea"/>
                  <a:ea typeface="+mj-ea"/>
                </a:rPr>
                <a:t>三民圖書館</a:t>
              </a:r>
              <a:endParaRPr lang="zh-TW" altLang="en-US" sz="1200" b="1" dirty="0">
                <a:latin typeface="+mj-ea"/>
                <a:ea typeface="+mj-ea"/>
              </a:endParaRPr>
            </a:p>
          </p:txBody>
        </p:sp>
      </p:grpSp>
      <p:pic>
        <p:nvPicPr>
          <p:cNvPr id="13" name="圖片 12" descr="華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2627784"/>
            <a:ext cx="6264696" cy="767106"/>
          </a:xfrm>
          <a:prstGeom prst="rect">
            <a:avLst/>
          </a:prstGeom>
        </p:spPr>
      </p:pic>
      <p:pic>
        <p:nvPicPr>
          <p:cNvPr id="14" name="圖片 13" descr="558308_390671587618618_207040807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912" y="971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申請借書帳號</a:t>
            </a:r>
            <a:endParaRPr lang="zh-TW" altLang="en-US" sz="4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Step3</a:t>
            </a:r>
            <a:r>
              <a:rPr lang="zh-TW" altLang="en-US" b="1" dirty="0" smtClean="0">
                <a:latin typeface="+mj-ea"/>
              </a:rPr>
              <a:t>：</a:t>
            </a:r>
            <a:r>
              <a:rPr lang="zh-TW" altLang="en-US" b="1" dirty="0">
                <a:latin typeface="+mj-ea"/>
              </a:rPr>
              <a:t>申請</a:t>
            </a:r>
            <a:r>
              <a:rPr lang="zh-TW" altLang="en-US" b="1" dirty="0" smtClean="0">
                <a:latin typeface="+mj-ea"/>
              </a:rPr>
              <a:t>完成後即可使用校外</a:t>
            </a:r>
            <a:r>
              <a:rPr lang="en-US" altLang="zh-TW" b="1" dirty="0" smtClean="0">
                <a:latin typeface="+mj-ea"/>
              </a:rPr>
              <a:t>IP</a:t>
            </a:r>
            <a:r>
              <a:rPr lang="zh-TW" altLang="en-US" b="1" dirty="0" smtClean="0">
                <a:latin typeface="+mj-ea"/>
              </a:rPr>
              <a:t>登錄系統搜尋或點擊來瀏覽各式書籍</a:t>
            </a: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8067" r="12305" b="26644"/>
          <a:stretch/>
        </p:blipFill>
        <p:spPr bwMode="auto">
          <a:xfrm>
            <a:off x="260648" y="3851920"/>
            <a:ext cx="6239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789040" y="4139952"/>
            <a:ext cx="1074570" cy="554210"/>
            <a:chOff x="3573016" y="5796136"/>
            <a:chExt cx="1074570" cy="554210"/>
          </a:xfrm>
        </p:grpSpPr>
        <p:sp>
          <p:nvSpPr>
            <p:cNvPr id="7" name="向下箭號 6"/>
            <p:cNvSpPr/>
            <p:nvPr/>
          </p:nvSpPr>
          <p:spPr>
            <a:xfrm rot="18021481">
              <a:off x="4294296" y="5997056"/>
              <a:ext cx="341279" cy="365301"/>
            </a:xfrm>
            <a:prstGeom prst="downArrow">
              <a:avLst>
                <a:gd name="adj1" fmla="val 28014"/>
                <a:gd name="adj2" fmla="val 3967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573016" y="5796136"/>
              <a:ext cx="7253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+mj-ea"/>
                  <a:ea typeface="+mj-ea"/>
                </a:rPr>
                <a:t>搜尋</a:t>
              </a:r>
              <a:endParaRPr lang="zh-TW" altLang="en-US" b="1" dirty="0">
                <a:latin typeface="+mj-ea"/>
                <a:ea typeface="+mj-ea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124744" y="7308304"/>
            <a:ext cx="1157389" cy="413287"/>
            <a:chOff x="1340768" y="8028384"/>
            <a:chExt cx="1157389" cy="413287"/>
          </a:xfrm>
        </p:grpSpPr>
        <p:sp>
          <p:nvSpPr>
            <p:cNvPr id="10" name="向下箭號 9"/>
            <p:cNvSpPr/>
            <p:nvPr/>
          </p:nvSpPr>
          <p:spPr>
            <a:xfrm rot="16200000">
              <a:off x="2144867" y="8088381"/>
              <a:ext cx="341279" cy="365301"/>
            </a:xfrm>
            <a:prstGeom prst="downArrow">
              <a:avLst>
                <a:gd name="adj1" fmla="val 28014"/>
                <a:gd name="adj2" fmla="val 3967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340768" y="8028384"/>
              <a:ext cx="72534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+mj-ea"/>
                  <a:ea typeface="+mj-ea"/>
                </a:rPr>
                <a:t>點擊</a:t>
              </a:r>
              <a:endParaRPr lang="zh-TW" altLang="en-US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ln>
            <a:noFill/>
          </a:ln>
        </p:spPr>
        <p:txBody>
          <a:bodyPr vert="horz"/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  <a:ea typeface="+mj-ea"/>
              </a:rPr>
              <a:t>Step1:</a:t>
            </a:r>
            <a:r>
              <a:rPr lang="zh-TW" altLang="en-US" b="1" dirty="0" smtClean="0">
                <a:latin typeface="+mj-ea"/>
                <a:ea typeface="+mj-ea"/>
              </a:rPr>
              <a:t>點選首頁右上方的「閱讀軟體」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本電子書系統須先下載</a:t>
            </a:r>
            <a:r>
              <a:rPr lang="en-US" altLang="zh-TW" b="1" dirty="0" err="1" smtClean="0">
                <a:latin typeface="+mj-ea"/>
              </a:rPr>
              <a:t>iRead</a:t>
            </a:r>
            <a:r>
              <a:rPr lang="en-US" altLang="zh-TW" b="1" dirty="0" smtClean="0">
                <a:latin typeface="+mj-ea"/>
              </a:rPr>
              <a:t> eBook</a:t>
            </a:r>
            <a:r>
              <a:rPr lang="zh-TW" altLang="en-US" b="1" dirty="0" smtClean="0">
                <a:latin typeface="+mj-ea"/>
              </a:rPr>
              <a:t>閱讀軟體方可借閱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</a:p>
          <a:p>
            <a:endParaRPr lang="en-US" altLang="zh-TW" b="1" dirty="0" smtClean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grpSp>
        <p:nvGrpSpPr>
          <p:cNvPr id="8" name="群組 7"/>
          <p:cNvGrpSpPr/>
          <p:nvPr/>
        </p:nvGrpSpPr>
        <p:grpSpPr>
          <a:xfrm>
            <a:off x="404664" y="3419872"/>
            <a:ext cx="6264696" cy="4558069"/>
            <a:chOff x="332656" y="2843808"/>
            <a:chExt cx="6264696" cy="455806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3" t="2346" r="11169" b="26989"/>
            <a:stretch/>
          </p:blipFill>
          <p:spPr bwMode="auto">
            <a:xfrm>
              <a:off x="332656" y="2843808"/>
              <a:ext cx="6264696" cy="4558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向下箭號 14"/>
            <p:cNvSpPr/>
            <p:nvPr/>
          </p:nvSpPr>
          <p:spPr>
            <a:xfrm rot="11274536">
              <a:off x="4676645" y="3369607"/>
              <a:ext cx="341279" cy="365301"/>
            </a:xfrm>
            <a:prstGeom prst="downArrow">
              <a:avLst>
                <a:gd name="adj1" fmla="val 28014"/>
                <a:gd name="adj2" fmla="val 3967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14256" r="14504" b="10887"/>
          <a:stretch/>
        </p:blipFill>
        <p:spPr bwMode="auto">
          <a:xfrm>
            <a:off x="404948" y="2843807"/>
            <a:ext cx="5859367" cy="47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ln>
            <a:noFill/>
          </a:ln>
        </p:spPr>
        <p:txBody>
          <a:bodyPr vert="horz"/>
          <a:lstStyle/>
          <a:p>
            <a:pPr>
              <a:buBlip>
                <a:blip r:embed="rId3"/>
              </a:buBlip>
            </a:pPr>
            <a:r>
              <a:rPr lang="en-US" altLang="zh-TW" b="1" dirty="0" smtClean="0">
                <a:latin typeface="+mj-ea"/>
                <a:ea typeface="+mj-ea"/>
              </a:rPr>
              <a:t>Step2:</a:t>
            </a:r>
            <a:r>
              <a:rPr lang="zh-TW" altLang="en-US" b="1" dirty="0" smtClean="0">
                <a:latin typeface="+mj-ea"/>
                <a:ea typeface="+mj-ea"/>
              </a:rPr>
              <a:t>依照所需版本來下載</a:t>
            </a:r>
            <a:r>
              <a:rPr lang="en-US" altLang="zh-TW" b="1" dirty="0" err="1" smtClean="0">
                <a:latin typeface="+mj-ea"/>
              </a:rPr>
              <a:t>iRead</a:t>
            </a:r>
            <a:r>
              <a:rPr lang="en-US" altLang="zh-TW" b="1" dirty="0" smtClean="0">
                <a:latin typeface="+mj-ea"/>
              </a:rPr>
              <a:t> eBook</a:t>
            </a:r>
            <a:r>
              <a:rPr lang="zh-TW" altLang="en-US" b="1" dirty="0" smtClean="0">
                <a:latin typeface="+mj-ea"/>
                <a:ea typeface="+mj-ea"/>
              </a:rPr>
              <a:t>閱讀軟體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4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6" b="72425"/>
          <a:stretch/>
        </p:blipFill>
        <p:spPr bwMode="auto">
          <a:xfrm>
            <a:off x="548680" y="4427984"/>
            <a:ext cx="59108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ln>
            <a:noFill/>
          </a:ln>
        </p:spPr>
        <p:txBody>
          <a:bodyPr vert="horz"/>
          <a:lstStyle/>
          <a:p>
            <a:endParaRPr lang="en-US" altLang="zh-TW" b="1" dirty="0" smtClean="0">
              <a:latin typeface="+mj-ea"/>
              <a:ea typeface="+mj-ea"/>
            </a:endParaRPr>
          </a:p>
          <a:p>
            <a:pPr>
              <a:buBlip>
                <a:blip r:embed="rId3"/>
              </a:buBlip>
            </a:pPr>
            <a:r>
              <a:rPr lang="en-US" altLang="zh-TW" b="1" dirty="0" smtClean="0">
                <a:latin typeface="+mj-ea"/>
                <a:ea typeface="+mj-ea"/>
              </a:rPr>
              <a:t>Step3:</a:t>
            </a:r>
            <a:r>
              <a:rPr lang="zh-TW" altLang="en-US" b="1" dirty="0" smtClean="0">
                <a:latin typeface="+mj-ea"/>
                <a:ea typeface="+mj-ea"/>
              </a:rPr>
              <a:t>開啟安裝好的     進行登入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latin typeface="+mj-ea"/>
                <a:ea typeface="+mj-ea"/>
              </a:rPr>
              <a:t>登入後點選左上角    進入華藝中文電子書首頁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15" name="向下箭號 14"/>
          <p:cNvSpPr/>
          <p:nvPr/>
        </p:nvSpPr>
        <p:spPr>
          <a:xfrm rot="2157575">
            <a:off x="911448" y="4781411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3347864"/>
            <a:ext cx="603498" cy="56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 descr="ire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9040" y="233975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借閱範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2843808"/>
            <a:ext cx="6453336" cy="46551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400" b="1" dirty="0"/>
              <a:t>(PC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Blip>
                <a:blip r:embed="rId3"/>
              </a:buBlip>
            </a:pPr>
            <a:r>
              <a:rPr lang="en-US" altLang="zh-TW" b="1" dirty="0" smtClean="0">
                <a:latin typeface="+mj-ea"/>
              </a:rPr>
              <a:t>Step4:</a:t>
            </a:r>
            <a:r>
              <a:rPr lang="zh-TW" altLang="en-US" b="1" dirty="0" smtClean="0">
                <a:latin typeface="+mj-ea"/>
                <a:ea typeface="+mj-ea"/>
              </a:rPr>
              <a:t>搜尋到自己想借的書籍後，點選「下載閱讀」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zh-TW" altLang="en-US" b="1" dirty="0" smtClean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rot="8190297">
            <a:off x="4732001" y="6367491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32440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400" b="1" dirty="0"/>
              <a:t>(PC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1930401"/>
            <a:ext cx="6172200" cy="6962079"/>
          </a:xfrm>
        </p:spPr>
        <p:txBody>
          <a:bodyPr vert="horz"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Step5:</a:t>
            </a:r>
            <a:r>
              <a:rPr lang="zh-TW" altLang="en-US" b="1" dirty="0" smtClean="0">
                <a:latin typeface="+mj-ea"/>
              </a:rPr>
              <a:t>跳出借閱成功的提示訊息，即表示已借閱成功</a:t>
            </a: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pPr>
              <a:buNone/>
            </a:pPr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zh-TW" altLang="en-US" b="1" dirty="0" smtClean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圖片 4" descr="借閱範本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2987824"/>
            <a:ext cx="5504862" cy="4248472"/>
          </a:xfrm>
          <a:prstGeom prst="rect">
            <a:avLst/>
          </a:prstGeom>
        </p:spPr>
      </p:pic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借閱</a:t>
            </a:r>
            <a:r>
              <a:rPr lang="en-US" altLang="zh-TW" sz="4400" b="1" dirty="0"/>
              <a:t>(PC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Blip>
                <a:blip r:embed="rId2"/>
              </a:buBlip>
            </a:pPr>
            <a:r>
              <a:rPr lang="zh-TW" altLang="en-US" b="1" dirty="0" smtClean="0">
                <a:latin typeface="+mj-ea"/>
              </a:rPr>
              <a:t>若想查看個人已借閱的書籍的相關資訊，請點選網頁頁面右上方的「</a:t>
            </a:r>
            <a:r>
              <a:rPr lang="en-US" altLang="zh-TW" b="1" dirty="0" smtClean="0">
                <a:latin typeface="+mj-ea"/>
              </a:rPr>
              <a:t>My</a:t>
            </a:r>
            <a:r>
              <a:rPr lang="zh-TW" altLang="en-US" b="1" dirty="0" smtClean="0">
                <a:latin typeface="+mj-ea"/>
              </a:rPr>
              <a:t> </a:t>
            </a:r>
            <a:r>
              <a:rPr lang="en-US" altLang="zh-TW" b="1" dirty="0" smtClean="0">
                <a:latin typeface="+mj-ea"/>
              </a:rPr>
              <a:t>Books</a:t>
            </a:r>
            <a:r>
              <a:rPr lang="zh-TW" altLang="en-US" b="1" dirty="0" smtClean="0">
                <a:latin typeface="+mj-ea"/>
              </a:rPr>
              <a:t>」即可</a:t>
            </a:r>
            <a:endParaRPr lang="en-US" altLang="zh-TW" b="1" dirty="0" smtClean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04664" y="3923928"/>
            <a:ext cx="6048672" cy="2450890"/>
            <a:chOff x="332656" y="6444208"/>
            <a:chExt cx="6048672" cy="2450890"/>
          </a:xfrm>
        </p:grpSpPr>
        <p:pic>
          <p:nvPicPr>
            <p:cNvPr id="6" name="圖片 5" descr="借閱範本0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656" y="6444208"/>
              <a:ext cx="2592288" cy="2450890"/>
            </a:xfrm>
            <a:prstGeom prst="rect">
              <a:avLst/>
            </a:prstGeom>
          </p:spPr>
        </p:pic>
        <p:pic>
          <p:nvPicPr>
            <p:cNvPr id="7" name="圖片 6" descr="借閱範本00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016" y="6444208"/>
              <a:ext cx="2808312" cy="2402597"/>
            </a:xfrm>
            <a:prstGeom prst="rect">
              <a:avLst/>
            </a:prstGeom>
          </p:spPr>
        </p:pic>
        <p:sp>
          <p:nvSpPr>
            <p:cNvPr id="8" name="＞形箭號 7"/>
            <p:cNvSpPr/>
            <p:nvPr/>
          </p:nvSpPr>
          <p:spPr>
            <a:xfrm>
              <a:off x="2924944" y="7380312"/>
              <a:ext cx="576064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向下箭號 8"/>
          <p:cNvSpPr/>
          <p:nvPr/>
        </p:nvSpPr>
        <p:spPr>
          <a:xfrm rot="14397543">
            <a:off x="2615169" y="4906560"/>
            <a:ext cx="261511" cy="266988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400" b="1" dirty="0" smtClean="0"/>
              <a:t>離線閱讀</a:t>
            </a:r>
            <a:r>
              <a:rPr lang="en-US" altLang="zh-TW" sz="4400" b="1" dirty="0" smtClean="0"/>
              <a:t>(PC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Step1</a:t>
            </a:r>
            <a:r>
              <a:rPr lang="zh-TW" altLang="en-US" b="1" dirty="0" smtClean="0">
                <a:latin typeface="+mj-ea"/>
              </a:rPr>
              <a:t>：打開「</a:t>
            </a:r>
            <a:r>
              <a:rPr lang="en-US" altLang="zh-TW" b="1" dirty="0" err="1" smtClean="0">
                <a:latin typeface="+mj-ea"/>
              </a:rPr>
              <a:t>iRead</a:t>
            </a:r>
            <a:r>
              <a:rPr lang="en-US" altLang="zh-TW" b="1" dirty="0" smtClean="0">
                <a:latin typeface="+mj-ea"/>
              </a:rPr>
              <a:t> eBook</a:t>
            </a:r>
            <a:r>
              <a:rPr lang="zh-TW" altLang="en-US" b="1" dirty="0" smtClean="0">
                <a:latin typeface="+mj-ea"/>
              </a:rPr>
              <a:t>」點選右上角「下載專區」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 descr="下載專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3923928"/>
            <a:ext cx="5112568" cy="4633265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8190297">
            <a:off x="3651880" y="5647412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88840" y="327585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/>
              <a:t>PC</a:t>
            </a:r>
            <a:r>
              <a:rPr lang="zh-TW" altLang="en-US" sz="2000" b="1" dirty="0" smtClean="0"/>
              <a:t>介面</a:t>
            </a:r>
            <a:endParaRPr lang="zh-TW" altLang="en-US" sz="2000" b="1" dirty="0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3131840"/>
            <a:ext cx="6252009" cy="2711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離線閱讀</a:t>
            </a:r>
            <a:r>
              <a:rPr lang="en-US" altLang="zh-TW" sz="4400" b="1" dirty="0"/>
              <a:t>(PC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Blip>
                <a:blip r:embed="rId3"/>
              </a:buBlip>
            </a:pPr>
            <a:r>
              <a:rPr lang="en-US" altLang="zh-TW" b="1" smtClean="0">
                <a:latin typeface="+mj-ea"/>
              </a:rPr>
              <a:t>Step2</a:t>
            </a:r>
            <a:r>
              <a:rPr lang="zh-TW" altLang="en-US" b="1" smtClean="0">
                <a:latin typeface="+mj-ea"/>
              </a:rPr>
              <a:t>：</a:t>
            </a:r>
            <a:r>
              <a:rPr lang="zh-TW" altLang="en-US" b="1" dirty="0" smtClean="0">
                <a:latin typeface="+mj-ea"/>
              </a:rPr>
              <a:t>點選    即開始下載已借閱的電子書</a:t>
            </a: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latin typeface="+mj-ea"/>
              </a:rPr>
              <a:t>下載完成即可使用「</a:t>
            </a:r>
            <a:r>
              <a:rPr lang="en-US" altLang="zh-TW" b="1" dirty="0" err="1" smtClean="0">
                <a:latin typeface="+mj-ea"/>
              </a:rPr>
              <a:t>iRead</a:t>
            </a:r>
            <a:r>
              <a:rPr lang="en-US" altLang="zh-TW" b="1" dirty="0" smtClean="0">
                <a:latin typeface="+mj-ea"/>
              </a:rPr>
              <a:t> eBook</a:t>
            </a:r>
            <a:r>
              <a:rPr lang="zh-TW" altLang="en-US" b="1" dirty="0" smtClean="0">
                <a:latin typeface="+mj-ea"/>
              </a:rPr>
              <a:t>」離線閱讀</a:t>
            </a:r>
            <a:endParaRPr lang="en-US" altLang="zh-TW" b="1" dirty="0" smtClean="0">
              <a:latin typeface="+mj-ea"/>
            </a:endParaRPr>
          </a:p>
          <a:p>
            <a:pPr>
              <a:buBlip>
                <a:blip r:embed="rId3"/>
              </a:buBlip>
            </a:pPr>
            <a:endParaRPr lang="zh-TW" altLang="en-US" b="1" dirty="0" smtClean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13343075">
            <a:off x="5580620" y="4530972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920" y="2001981"/>
            <a:ext cx="432048" cy="4783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05643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離線</a:t>
            </a:r>
            <a:r>
              <a:rPr lang="zh-TW" altLang="en-US" sz="4400" b="1" dirty="0"/>
              <a:t>閱讀</a:t>
            </a:r>
            <a:r>
              <a:rPr lang="en-US" altLang="zh-TW" sz="4400" b="1" dirty="0" smtClean="0"/>
              <a:t>(</a:t>
            </a:r>
            <a:r>
              <a:rPr lang="en-US" altLang="zh-TW" sz="4400" b="1" dirty="0"/>
              <a:t>iPhone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14" y="1691680"/>
            <a:ext cx="2571750" cy="65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3827580" y="2384491"/>
            <a:ext cx="2571750" cy="6604000"/>
            <a:chOff x="350912" y="620688"/>
            <a:chExt cx="3429000" cy="4953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912" y="620688"/>
              <a:ext cx="34290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圓角矩形 10"/>
            <p:cNvSpPr/>
            <p:nvPr/>
          </p:nvSpPr>
          <p:spPr>
            <a:xfrm>
              <a:off x="1619672" y="4725144"/>
              <a:ext cx="864096" cy="7200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圓角矩形 11"/>
          <p:cNvSpPr/>
          <p:nvPr/>
        </p:nvSpPr>
        <p:spPr>
          <a:xfrm>
            <a:off x="1268760" y="4956043"/>
            <a:ext cx="232225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點選「帳號管理」登入</a:t>
            </a:r>
            <a:endParaRPr lang="zh-TW" altLang="en-US" sz="2000" b="1" dirty="0"/>
          </a:p>
        </p:txBody>
      </p:sp>
      <p:cxnSp>
        <p:nvCxnSpPr>
          <p:cNvPr id="14" name="直線單箭頭接點 13"/>
          <p:cNvCxnSpPr>
            <a:stCxn id="12" idx="2"/>
            <a:endCxn id="11" idx="1"/>
          </p:cNvCxnSpPr>
          <p:nvPr/>
        </p:nvCxnSpPr>
        <p:spPr>
          <a:xfrm>
            <a:off x="2429889" y="6108171"/>
            <a:ext cx="2349261" cy="2228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66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2" y="611560"/>
            <a:ext cx="6172200" cy="6096000"/>
          </a:xfrm>
        </p:spPr>
        <p:txBody>
          <a:bodyPr anchor="ctr"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sz="3300" b="1" dirty="0">
                <a:latin typeface="+mj-ea"/>
                <a:ea typeface="+mj-ea"/>
              </a:rPr>
              <a:t>校內線上</a:t>
            </a:r>
            <a:r>
              <a:rPr lang="zh-TW" altLang="en-US" sz="3300" b="1" dirty="0" smtClean="0">
                <a:latin typeface="+mj-ea"/>
                <a:ea typeface="+mj-ea"/>
              </a:rPr>
              <a:t>閱讀</a:t>
            </a:r>
            <a:r>
              <a:rPr lang="en-US" altLang="zh-TW" sz="3300" b="1" dirty="0"/>
              <a:t>(PC</a:t>
            </a:r>
            <a:r>
              <a:rPr lang="zh-TW" altLang="en-US" sz="3300" b="1" dirty="0"/>
              <a:t>介面</a:t>
            </a:r>
            <a:r>
              <a:rPr lang="en-US" altLang="zh-TW" sz="3300" b="1" dirty="0" smtClean="0"/>
              <a:t>)</a:t>
            </a:r>
            <a:r>
              <a:rPr lang="en-US" altLang="zh-TW" sz="3300" b="1" dirty="0" smtClean="0">
                <a:ln cap="rnd">
                  <a:solidFill>
                    <a:schemeClr val="tx1"/>
                  </a:solidFill>
                  <a:bevel/>
                </a:ln>
                <a:latin typeface="+mj-ea"/>
                <a:ea typeface="+mj-ea"/>
              </a:rPr>
              <a:t>……</a:t>
            </a:r>
            <a:r>
              <a:rPr lang="en-US" altLang="zh-TW" sz="3300" b="1" dirty="0" smtClean="0">
                <a:latin typeface="+mj-ea"/>
                <a:ea typeface="+mj-ea"/>
              </a:rPr>
              <a:t>3</a:t>
            </a:r>
            <a:endParaRPr lang="en-US" altLang="zh-TW" sz="3300" b="1" dirty="0">
              <a:latin typeface="+mj-ea"/>
              <a:ea typeface="+mj-ea"/>
            </a:endParaRPr>
          </a:p>
          <a:p>
            <a:pPr>
              <a:buBlip>
                <a:blip r:embed="rId2"/>
              </a:buBlip>
            </a:pPr>
            <a:r>
              <a:rPr lang="zh-TW" altLang="en-US" sz="3300" b="1" dirty="0">
                <a:latin typeface="+mj-ea"/>
                <a:ea typeface="+mj-ea"/>
              </a:rPr>
              <a:t>校外線上</a:t>
            </a:r>
            <a:r>
              <a:rPr lang="zh-TW" altLang="en-US" sz="3300" b="1" dirty="0" smtClean="0">
                <a:latin typeface="+mj-ea"/>
                <a:ea typeface="+mj-ea"/>
              </a:rPr>
              <a:t>閱讀</a:t>
            </a:r>
            <a:r>
              <a:rPr lang="en-US" altLang="zh-TW" sz="3300" b="1" dirty="0"/>
              <a:t>(PC</a:t>
            </a:r>
            <a:r>
              <a:rPr lang="zh-TW" altLang="en-US" sz="3300" b="1" dirty="0"/>
              <a:t>介面</a:t>
            </a:r>
            <a:r>
              <a:rPr lang="en-US" altLang="zh-TW" sz="3300" b="1" dirty="0" smtClean="0"/>
              <a:t>)</a:t>
            </a:r>
            <a:r>
              <a:rPr lang="en-US" altLang="zh-TW" sz="3300" b="1" dirty="0" smtClean="0">
                <a:latin typeface="+mj-ea"/>
                <a:ea typeface="+mj-ea"/>
              </a:rPr>
              <a:t>……6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 smtClean="0">
                <a:latin typeface="+mj-ea"/>
                <a:ea typeface="+mj-ea"/>
              </a:rPr>
              <a:t>申請帳書帳號</a:t>
            </a:r>
            <a:r>
              <a:rPr lang="en-US" altLang="zh-TW" sz="3300" b="1" dirty="0" smtClean="0">
                <a:latin typeface="+mj-ea"/>
              </a:rPr>
              <a:t>………………8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 smtClean="0">
                <a:latin typeface="+mj-ea"/>
                <a:ea typeface="+mj-ea"/>
              </a:rPr>
              <a:t>借閱</a:t>
            </a:r>
            <a:r>
              <a:rPr lang="en-US" altLang="zh-TW" sz="3300" b="1" dirty="0"/>
              <a:t>(PC</a:t>
            </a:r>
            <a:r>
              <a:rPr lang="zh-TW" altLang="en-US" sz="3300" b="1" dirty="0"/>
              <a:t>介面</a:t>
            </a:r>
            <a:r>
              <a:rPr lang="en-US" altLang="zh-TW" sz="3300" b="1" dirty="0" smtClean="0"/>
              <a:t>)</a:t>
            </a:r>
            <a:r>
              <a:rPr lang="en-US" altLang="zh-TW" sz="3300" b="1" dirty="0" smtClean="0">
                <a:latin typeface="+mj-ea"/>
                <a:ea typeface="+mj-ea"/>
              </a:rPr>
              <a:t>…</a:t>
            </a:r>
            <a:r>
              <a:rPr lang="en-US" altLang="zh-TW" sz="3300" b="1" dirty="0" smtClean="0">
                <a:latin typeface="+mj-ea"/>
              </a:rPr>
              <a:t>……………</a:t>
            </a:r>
            <a:r>
              <a:rPr lang="en-US" altLang="zh-TW" sz="3300" b="1" dirty="0" smtClean="0">
                <a:latin typeface="+mj-ea"/>
                <a:ea typeface="+mj-ea"/>
              </a:rPr>
              <a:t>11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/>
              <a:t>離線閱讀</a:t>
            </a:r>
            <a:r>
              <a:rPr lang="en-US" altLang="zh-TW" sz="3300" b="1" dirty="0"/>
              <a:t>(</a:t>
            </a:r>
            <a:r>
              <a:rPr lang="en-US" altLang="zh-TW" sz="2900" b="1" dirty="0"/>
              <a:t>PC</a:t>
            </a:r>
            <a:r>
              <a:rPr lang="zh-TW" altLang="en-US" sz="2900" b="1" dirty="0" smtClean="0"/>
              <a:t>介面</a:t>
            </a:r>
            <a:r>
              <a:rPr lang="en-US" altLang="zh-TW" sz="3300" b="1" dirty="0" smtClean="0"/>
              <a:t>) </a:t>
            </a:r>
            <a:r>
              <a:rPr lang="en-US" altLang="zh-TW" sz="3300" b="1" dirty="0" smtClean="0">
                <a:latin typeface="+mj-ea"/>
              </a:rPr>
              <a:t>…………17</a:t>
            </a:r>
            <a:endParaRPr lang="en-US" altLang="zh-TW" sz="3300" b="1" dirty="0">
              <a:latin typeface="+mj-ea"/>
            </a:endParaRPr>
          </a:p>
          <a:p>
            <a:pPr>
              <a:buBlip>
                <a:blip r:embed="rId2"/>
              </a:buBlip>
            </a:pPr>
            <a:r>
              <a:rPr lang="zh-TW" altLang="en-US" sz="3300" b="1" dirty="0"/>
              <a:t>離線閱讀</a:t>
            </a:r>
            <a:r>
              <a:rPr lang="en-US" altLang="zh-TW" sz="3300" b="1" dirty="0"/>
              <a:t>(</a:t>
            </a:r>
            <a:r>
              <a:rPr lang="en-US" altLang="zh-TW" sz="3300" dirty="0"/>
              <a:t>iPhone</a:t>
            </a:r>
            <a:r>
              <a:rPr lang="zh-TW" altLang="en-US" sz="3300" b="1" dirty="0" smtClean="0"/>
              <a:t>介面</a:t>
            </a:r>
            <a:r>
              <a:rPr lang="en-US" altLang="zh-TW" sz="3300" b="1" dirty="0" smtClean="0"/>
              <a:t>)</a:t>
            </a:r>
            <a:r>
              <a:rPr lang="en-US" altLang="zh-TW" sz="3300" b="1" dirty="0" smtClean="0">
                <a:latin typeface="+mj-ea"/>
              </a:rPr>
              <a:t>……19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 smtClean="0">
                <a:latin typeface="+mj-ea"/>
                <a:ea typeface="+mj-ea"/>
              </a:rPr>
              <a:t>離線閱讀</a:t>
            </a:r>
            <a:r>
              <a:rPr lang="en-US" altLang="zh-TW" sz="3300" b="1" dirty="0" smtClean="0">
                <a:latin typeface="+mj-ea"/>
                <a:ea typeface="+mj-ea"/>
              </a:rPr>
              <a:t>(</a:t>
            </a:r>
            <a:r>
              <a:rPr lang="en-US" altLang="zh-TW" sz="3000" b="1" dirty="0" smtClean="0">
                <a:latin typeface="+mj-ea"/>
                <a:ea typeface="+mj-ea"/>
              </a:rPr>
              <a:t>Android</a:t>
            </a:r>
            <a:r>
              <a:rPr lang="zh-TW" altLang="en-US" sz="3000" b="1" dirty="0" smtClean="0">
                <a:latin typeface="+mj-ea"/>
                <a:ea typeface="+mj-ea"/>
              </a:rPr>
              <a:t>介面</a:t>
            </a:r>
            <a:r>
              <a:rPr lang="en-US" altLang="zh-TW" sz="3300" b="1" dirty="0" smtClean="0">
                <a:latin typeface="+mj-ea"/>
                <a:ea typeface="+mj-ea"/>
              </a:rPr>
              <a:t>)……24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 smtClean="0">
                <a:latin typeface="+mj-ea"/>
                <a:ea typeface="+mj-ea"/>
              </a:rPr>
              <a:t>列印</a:t>
            </a:r>
            <a:r>
              <a:rPr lang="en-US" altLang="zh-TW" sz="3300" b="1" dirty="0" smtClean="0">
                <a:latin typeface="+mj-ea"/>
                <a:ea typeface="+mj-ea"/>
              </a:rPr>
              <a:t>(PC</a:t>
            </a:r>
            <a:r>
              <a:rPr lang="zh-TW" altLang="en-US" sz="3300" b="1" dirty="0" smtClean="0">
                <a:latin typeface="+mj-ea"/>
                <a:ea typeface="+mj-ea"/>
              </a:rPr>
              <a:t>介面</a:t>
            </a:r>
            <a:r>
              <a:rPr lang="en-US" altLang="zh-TW" sz="3300" b="1" dirty="0" smtClean="0">
                <a:latin typeface="+mj-ea"/>
                <a:ea typeface="+mj-ea"/>
              </a:rPr>
              <a:t>)………………29</a:t>
            </a:r>
          </a:p>
          <a:p>
            <a:pPr>
              <a:buBlip>
                <a:blip r:embed="rId2"/>
              </a:buBlip>
            </a:pPr>
            <a:r>
              <a:rPr lang="zh-TW" altLang="en-US" sz="3300" b="1" dirty="0" smtClean="0">
                <a:latin typeface="+mj-ea"/>
                <a:ea typeface="+mj-ea"/>
              </a:rPr>
              <a:t>借閱規定</a:t>
            </a:r>
            <a:r>
              <a:rPr lang="en-US" altLang="zh-TW" sz="3300" b="1" dirty="0" smtClean="0">
                <a:latin typeface="+mj-ea"/>
                <a:ea typeface="+mj-ea"/>
              </a:rPr>
              <a:t>……………………31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-252536"/>
            <a:ext cx="6172200" cy="16256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目次</a:t>
            </a:r>
            <a:endParaRPr lang="zh-TW" altLang="en-US" sz="4800" b="1" dirty="0"/>
          </a:p>
        </p:txBody>
      </p:sp>
      <p:pic>
        <p:nvPicPr>
          <p:cNvPr id="4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589240" y="8503577"/>
            <a:ext cx="1188132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5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37012" y="1975105"/>
            <a:ext cx="2978088" cy="6034617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zh-TW" altLang="en-US" dirty="0" smtClean="0"/>
              <a:t>灰色書封：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已借閱，但未下載至這台載具中之書籍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點選書封即可下載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彩色書封：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已下載完成之書籍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點選書封即可開啟閱讀</a:t>
            </a:r>
            <a:endParaRPr lang="en-US" altLang="zh-TW" dirty="0" smtClean="0"/>
          </a:p>
          <a:p>
            <a:pPr>
              <a:buBlip>
                <a:blip r:embed="rId2"/>
              </a:buBlip>
            </a:pPr>
            <a:r>
              <a:rPr lang="zh-TW" altLang="en-US" dirty="0" smtClean="0"/>
              <a:t>編輯書櫃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點選後進入編輯畫面</a:t>
            </a:r>
            <a:endParaRPr lang="en-US" altLang="zh-TW" dirty="0" smtClean="0"/>
          </a:p>
          <a:p>
            <a:pPr lvl="1">
              <a:buBlip>
                <a:blip r:embed="rId2"/>
              </a:buBlip>
            </a:pPr>
            <a:r>
              <a:rPr lang="zh-TW" altLang="en-US" dirty="0" smtClean="0"/>
              <a:t>可歸還、暫停下載、刪除書籍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 descr="C:\Documents and Settings\viola\My Documents\Dropbox\work\書櫃畫面_下載中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2050390"/>
            <a:ext cx="3240360" cy="6604000"/>
          </a:xfrm>
          <a:prstGeom prst="rect">
            <a:avLst/>
          </a:prstGeom>
          <a:noFill/>
        </p:spPr>
      </p:pic>
      <p:pic>
        <p:nvPicPr>
          <p:cNvPr id="5" name="Picture 2" descr="C:\Documents and Settings\viola\My Documents\Dropbox\work\書櫃畫面_下載中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224" y="5868144"/>
            <a:ext cx="594066" cy="576064"/>
          </a:xfrm>
          <a:prstGeom prst="rect">
            <a:avLst/>
          </a:prstGeom>
          <a:noFill/>
        </p:spPr>
      </p:pic>
      <p:sp>
        <p:nvSpPr>
          <p:cNvPr id="7" name="標題 3"/>
          <p:cNvSpPr txBox="1">
            <a:spLocks/>
          </p:cNvSpPr>
          <p:nvPr/>
        </p:nvSpPr>
        <p:spPr>
          <a:xfrm>
            <a:off x="342900" y="203200"/>
            <a:ext cx="6172200" cy="163249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書櫃畫面</a:t>
            </a:r>
            <a:r>
              <a:rPr lang="en-US" altLang="zh-TW" sz="4400" b="1" dirty="0" smtClean="0"/>
              <a:t>(</a:t>
            </a:r>
            <a:r>
              <a:rPr lang="en-US" altLang="zh-TW" sz="4400" b="1" dirty="0" err="1" smtClean="0"/>
              <a:t>iPhone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b="1" dirty="0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87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56992" y="1975105"/>
            <a:ext cx="3158108" cy="603461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b="1" dirty="0" smtClean="0"/>
              <a:t>可於「設定」調整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>
              <a:buBlip>
                <a:blip r:embed="rId2"/>
              </a:buBlip>
            </a:pPr>
            <a:r>
              <a:rPr lang="zh-TW" altLang="en-US" b="1" dirty="0" smtClean="0"/>
              <a:t>操作方式同書櫃</a:t>
            </a:r>
            <a:endParaRPr lang="en-US" altLang="zh-TW" b="1" dirty="0" smtClean="0"/>
          </a:p>
          <a:p>
            <a:pPr lvl="1">
              <a:buBlip>
                <a:blip r:embed="rId2"/>
              </a:buBlip>
            </a:pPr>
            <a:r>
              <a:rPr lang="zh-TW" altLang="en-US" b="1" dirty="0" smtClean="0"/>
              <a:t>點選灰色書籍，可下載</a:t>
            </a:r>
            <a:endParaRPr lang="en-US" altLang="zh-TW" b="1" dirty="0" smtClean="0"/>
          </a:p>
          <a:p>
            <a:pPr lvl="1">
              <a:buBlip>
                <a:blip r:embed="rId2"/>
              </a:buBlip>
            </a:pPr>
            <a:r>
              <a:rPr lang="zh-TW" altLang="en-US" b="1" dirty="0" smtClean="0"/>
              <a:t>點選彩色書籍，可開啟閱讀</a:t>
            </a:r>
            <a:endParaRPr lang="en-US" altLang="zh-TW" b="1" dirty="0" smtClean="0"/>
          </a:p>
          <a:p>
            <a:pPr>
              <a:buBlip>
                <a:blip r:embed="rId2"/>
              </a:buBlip>
            </a:pPr>
            <a:r>
              <a:rPr lang="zh-TW" altLang="en-US" b="1" dirty="0" smtClean="0"/>
              <a:t>書籍設定</a:t>
            </a:r>
            <a:endParaRPr lang="en-US" altLang="zh-TW" b="1" dirty="0" smtClean="0"/>
          </a:p>
          <a:p>
            <a:pPr lvl="1">
              <a:buBlip>
                <a:blip r:embed="rId2"/>
              </a:buBlip>
            </a:pPr>
            <a:r>
              <a:rPr lang="zh-TW" altLang="en-US" b="1" dirty="0" smtClean="0"/>
              <a:t>每本書右方書籍設定鍵</a:t>
            </a:r>
            <a:endParaRPr lang="en-US" altLang="zh-TW" b="1" dirty="0" smtClean="0"/>
          </a:p>
          <a:p>
            <a:pPr lvl="1">
              <a:buBlip>
                <a:blip r:embed="rId2"/>
              </a:buBlip>
            </a:pPr>
            <a:r>
              <a:rPr lang="zh-TW" altLang="en-US" b="1" dirty="0" smtClean="0"/>
              <a:t>可歸還、刪除書籍。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32656" y="827584"/>
            <a:ext cx="6552728" cy="1001216"/>
          </a:xfrm>
        </p:spPr>
        <p:txBody>
          <a:bodyPr>
            <a:no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書櫃畫面 </a:t>
            </a:r>
            <a:r>
              <a:rPr lang="en-US" altLang="zh-TW" sz="4400" b="1" dirty="0" smtClean="0"/>
              <a:t>–</a:t>
            </a:r>
            <a:r>
              <a:rPr lang="zh-TW" altLang="en-US" sz="4400" b="1" dirty="0" smtClean="0"/>
              <a:t>條列</a:t>
            </a:r>
            <a:r>
              <a:rPr lang="en-US" altLang="zh-TW" sz="4400" b="1" dirty="0"/>
              <a:t>(iPhone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b="1" dirty="0"/>
          </a:p>
        </p:txBody>
      </p:sp>
      <p:pic>
        <p:nvPicPr>
          <p:cNvPr id="4098" name="Picture 2" descr="C:\Documents and Settings\viola\My Documents\Dropbox\work\條列呈現書櫃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075723"/>
            <a:ext cx="3024336" cy="6604000"/>
          </a:xfrm>
          <a:prstGeom prst="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2708920" y="3275856"/>
            <a:ext cx="432048" cy="672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132856" y="7524328"/>
            <a:ext cx="540060" cy="960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C:\Documents and Settings\viola\My Documents\Dropbox\work\條列呈現書櫃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184" y="5796136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93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iola\My Documents\Dropbox\work\圖層式viewe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075723"/>
            <a:ext cx="3240360" cy="6604000"/>
          </a:xfrm>
          <a:prstGeom prst="rect">
            <a:avLst/>
          </a:prstGeom>
          <a:noFill/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37012" y="1975105"/>
            <a:ext cx="2978088" cy="6034617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b="1" dirty="0" smtClean="0"/>
              <a:t>畫面中間</a:t>
            </a:r>
            <a:endParaRPr lang="en-US" altLang="zh-TW" b="1" dirty="0" smtClean="0"/>
          </a:p>
          <a:p>
            <a:pPr lvl="1">
              <a:buBlip>
                <a:blip r:embed="rId3"/>
              </a:buBlip>
            </a:pPr>
            <a:r>
              <a:rPr lang="zh-TW" altLang="en-US" b="1" dirty="0" smtClean="0"/>
              <a:t>可展開、收起上下功能列</a:t>
            </a:r>
            <a:endParaRPr lang="en-US" altLang="zh-TW" b="1" dirty="0" smtClean="0"/>
          </a:p>
          <a:p>
            <a:pPr>
              <a:buBlip>
                <a:blip r:embed="rId3"/>
              </a:buBlip>
            </a:pPr>
            <a:r>
              <a:rPr lang="zh-TW" altLang="en-US" b="1" dirty="0" smtClean="0"/>
              <a:t>畫面左右</a:t>
            </a:r>
            <a:endParaRPr lang="en-US" altLang="zh-TW" b="1" dirty="0" smtClean="0"/>
          </a:p>
          <a:p>
            <a:pPr lvl="1">
              <a:buBlip>
                <a:blip r:embed="rId3"/>
              </a:buBlip>
            </a:pPr>
            <a:r>
              <a:rPr lang="zh-TW" altLang="en-US" b="1" dirty="0" smtClean="0"/>
              <a:t>翻頁（左翻、右翻）</a:t>
            </a:r>
            <a:endParaRPr lang="zh-TW" altLang="en-US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閱讀畫面</a:t>
            </a:r>
            <a:r>
              <a:rPr lang="en-US" altLang="zh-TW" sz="4400" b="1" dirty="0"/>
              <a:t>(iPhone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b="1" dirty="0"/>
          </a:p>
        </p:txBody>
      </p:sp>
      <p:sp>
        <p:nvSpPr>
          <p:cNvPr id="10" name="圓角矩形 9"/>
          <p:cNvSpPr/>
          <p:nvPr/>
        </p:nvSpPr>
        <p:spPr>
          <a:xfrm>
            <a:off x="1592796" y="2363755"/>
            <a:ext cx="594066" cy="5952661"/>
          </a:xfrm>
          <a:prstGeom prst="roundRect">
            <a:avLst/>
          </a:prstGeom>
          <a:solidFill>
            <a:srgbClr val="B54A1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40868" y="2363755"/>
            <a:ext cx="810090" cy="5952661"/>
          </a:xfrm>
          <a:prstGeom prst="roundRect">
            <a:avLst/>
          </a:prstGeom>
          <a:solidFill>
            <a:srgbClr val="1057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82706" y="2363755"/>
            <a:ext cx="756084" cy="5952661"/>
          </a:xfrm>
          <a:prstGeom prst="roundRect">
            <a:avLst/>
          </a:prstGeom>
          <a:solidFill>
            <a:srgbClr val="10576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8303" y="3419872"/>
            <a:ext cx="553998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展開、收起功能列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72227" y="4187957"/>
            <a:ext cx="553998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左右翻頁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4065" y="4283968"/>
            <a:ext cx="553998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左右翻頁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0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閱讀畫面功能</a:t>
            </a:r>
            <a:r>
              <a:rPr lang="en-US" altLang="zh-TW" sz="4400" b="1" dirty="0"/>
              <a:t>(iPhone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b="1" dirty="0"/>
          </a:p>
        </p:txBody>
      </p:sp>
      <p:grpSp>
        <p:nvGrpSpPr>
          <p:cNvPr id="25" name="群組 24"/>
          <p:cNvGrpSpPr/>
          <p:nvPr/>
        </p:nvGrpSpPr>
        <p:grpSpPr>
          <a:xfrm>
            <a:off x="332656" y="2075723"/>
            <a:ext cx="2859782" cy="6604000"/>
            <a:chOff x="827584" y="1556792"/>
            <a:chExt cx="3429000" cy="4953000"/>
          </a:xfrm>
        </p:grpSpPr>
        <p:pic>
          <p:nvPicPr>
            <p:cNvPr id="5122" name="Picture 2" descr="C:\Documents and Settings\viola\My Documents\Dropbox\work\圖層式viewe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556792"/>
              <a:ext cx="3429000" cy="4953000"/>
            </a:xfrm>
            <a:prstGeom prst="rect">
              <a:avLst/>
            </a:prstGeom>
            <a:noFill/>
          </p:spPr>
        </p:pic>
        <p:sp>
          <p:nvSpPr>
            <p:cNvPr id="18" name="五邊形 17"/>
            <p:cNvSpPr/>
            <p:nvPr/>
          </p:nvSpPr>
          <p:spPr>
            <a:xfrm rot="16200000">
              <a:off x="719572" y="2672916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 smtClean="0"/>
                <a:t>回書櫃</a:t>
              </a:r>
              <a:endParaRPr lang="zh-TW" altLang="en-US" dirty="0"/>
            </a:p>
          </p:txBody>
        </p:sp>
        <p:sp>
          <p:nvSpPr>
            <p:cNvPr id="19" name="五邊形 18"/>
            <p:cNvSpPr/>
            <p:nvPr/>
          </p:nvSpPr>
          <p:spPr>
            <a:xfrm rot="16200000">
              <a:off x="1295636" y="2672916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 smtClean="0"/>
                <a:t>目錄</a:t>
              </a:r>
              <a:endParaRPr lang="zh-TW" altLang="en-US" dirty="0"/>
            </a:p>
          </p:txBody>
        </p:sp>
        <p:sp>
          <p:nvSpPr>
            <p:cNvPr id="20" name="五邊形 19"/>
            <p:cNvSpPr/>
            <p:nvPr/>
          </p:nvSpPr>
          <p:spPr>
            <a:xfrm rot="16200000">
              <a:off x="3095836" y="2672916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 smtClean="0"/>
                <a:t>搜尋</a:t>
              </a:r>
              <a:endParaRPr lang="zh-TW" altLang="en-US" dirty="0"/>
            </a:p>
          </p:txBody>
        </p:sp>
        <p:sp>
          <p:nvSpPr>
            <p:cNvPr id="21" name="五邊形 20"/>
            <p:cNvSpPr/>
            <p:nvPr/>
          </p:nvSpPr>
          <p:spPr>
            <a:xfrm rot="5400000">
              <a:off x="935596" y="4761148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zh-TW" altLang="en-US" dirty="0" smtClean="0"/>
                <a:t>章節名</a:t>
              </a:r>
              <a:endParaRPr lang="zh-TW" altLang="en-US" dirty="0"/>
            </a:p>
          </p:txBody>
        </p:sp>
        <p:sp>
          <p:nvSpPr>
            <p:cNvPr id="22" name="五邊形 21"/>
            <p:cNvSpPr/>
            <p:nvPr/>
          </p:nvSpPr>
          <p:spPr>
            <a:xfrm rot="5400000">
              <a:off x="1871700" y="4905164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zh-TW" altLang="en-US" dirty="0" smtClean="0"/>
                <a:t>拖曳軸</a:t>
              </a:r>
              <a:endParaRPr lang="zh-TW" altLang="en-US" dirty="0"/>
            </a:p>
          </p:txBody>
        </p:sp>
        <p:sp>
          <p:nvSpPr>
            <p:cNvPr id="23" name="五邊形 22"/>
            <p:cNvSpPr/>
            <p:nvPr/>
          </p:nvSpPr>
          <p:spPr>
            <a:xfrm rot="5400000">
              <a:off x="2879812" y="4905164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zh-TW" altLang="en-US" dirty="0" smtClean="0"/>
                <a:t>頁數</a:t>
              </a:r>
              <a:endParaRPr lang="zh-TW" altLang="en-US" dirty="0"/>
            </a:p>
          </p:txBody>
        </p:sp>
        <p:sp>
          <p:nvSpPr>
            <p:cNvPr id="24" name="五邊形 23"/>
            <p:cNvSpPr/>
            <p:nvPr/>
          </p:nvSpPr>
          <p:spPr>
            <a:xfrm rot="16200000">
              <a:off x="2087724" y="2384884"/>
              <a:ext cx="1152128" cy="50405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dirty="0" smtClean="0"/>
                <a:t>書名</a:t>
              </a:r>
              <a:endParaRPr lang="zh-TW" altLang="en-US" dirty="0"/>
            </a:p>
          </p:txBody>
        </p:sp>
      </p:grpSp>
      <p:pic>
        <p:nvPicPr>
          <p:cNvPr id="6146" name="Picture 2" descr="C:\Documents and Settings\viola\My Documents\Dropbox\work\查全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83701"/>
            <a:ext cx="2880320" cy="6604000"/>
          </a:xfrm>
          <a:prstGeom prst="rect">
            <a:avLst/>
          </a:prstGeom>
          <a:noFill/>
        </p:spPr>
      </p:pic>
      <p:pic>
        <p:nvPicPr>
          <p:cNvPr id="6147" name="Picture 3" descr="C:\Documents and Settings\viola\My Documents\Dropbox\work\目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056" y="4379979"/>
            <a:ext cx="2877784" cy="4764021"/>
          </a:xfrm>
          <a:prstGeom prst="rect">
            <a:avLst/>
          </a:prstGeom>
          <a:noFill/>
        </p:spPr>
      </p:pic>
      <p:sp>
        <p:nvSpPr>
          <p:cNvPr id="26" name="圓角矩形 25"/>
          <p:cNvSpPr/>
          <p:nvPr/>
        </p:nvSpPr>
        <p:spPr>
          <a:xfrm>
            <a:off x="4563126" y="2651787"/>
            <a:ext cx="972108" cy="7680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搜尋</a:t>
            </a:r>
            <a:endParaRPr lang="zh-TW" altLang="en-US" sz="2000" b="1" dirty="0"/>
          </a:p>
        </p:txBody>
      </p:sp>
      <p:sp>
        <p:nvSpPr>
          <p:cNvPr id="28" name="圓角矩形 27"/>
          <p:cNvSpPr/>
          <p:nvPr/>
        </p:nvSpPr>
        <p:spPr>
          <a:xfrm>
            <a:off x="5535234" y="5628118"/>
            <a:ext cx="972108" cy="7680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目錄</a:t>
            </a:r>
            <a:endParaRPr lang="zh-TW" altLang="en-US" sz="2000" b="1" dirty="0"/>
          </a:p>
        </p:txBody>
      </p:sp>
      <p:pic>
        <p:nvPicPr>
          <p:cNvPr id="1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9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離線閱讀</a:t>
            </a:r>
            <a:r>
              <a:rPr lang="en-US" altLang="zh-TW" sz="4400" b="1" dirty="0" smtClean="0"/>
              <a:t>(Android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b="1" dirty="0" smtClean="0"/>
              <a:t>點選「帳號管理」進行登入</a:t>
            </a:r>
            <a:endParaRPr lang="zh-TW" altLang="en-US" b="1" dirty="0"/>
          </a:p>
        </p:txBody>
      </p:sp>
      <p:pic>
        <p:nvPicPr>
          <p:cNvPr id="8" name="圖片 7" descr="raw_image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2555776"/>
            <a:ext cx="3190824" cy="5112568"/>
          </a:xfrm>
          <a:prstGeom prst="rect">
            <a:avLst/>
          </a:prstGeom>
        </p:spPr>
      </p:pic>
      <p:pic>
        <p:nvPicPr>
          <p:cNvPr id="9" name="圖片 8" descr="raw_imag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2976" y="3419872"/>
            <a:ext cx="3190822" cy="511256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556792" y="7164288"/>
            <a:ext cx="720080" cy="57606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276872" y="7380312"/>
            <a:ext cx="20882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書櫃畫面</a:t>
            </a:r>
            <a:r>
              <a:rPr lang="en-US" altLang="zh-TW" sz="4400" b="1" dirty="0" smtClean="0"/>
              <a:t>(Android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3933056" y="1835696"/>
            <a:ext cx="2736304" cy="61926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灰色書封：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已借閱，但未下載至這台載具中之書籍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點選書封即可下載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彩色書封：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已下載完成之書籍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2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點選書封即可開啟閱讀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Blip>
                <a:blip r:embed="rId2"/>
              </a:buBlip>
              <a:defRPr/>
            </a:pPr>
            <a:r>
              <a:rPr lang="zh-TW" altLang="en-US" sz="2600" b="1" dirty="0" smtClean="0"/>
              <a:t>書籍歸還</a:t>
            </a:r>
            <a:endParaRPr lang="en-US" altLang="zh-TW" sz="2600" b="1" dirty="0" smtClean="0"/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Blip>
                <a:blip r:embed="rId2"/>
              </a:buBlip>
            </a:pPr>
            <a:r>
              <a:rPr lang="zh-TW" altLang="en-US" sz="2400" b="1" dirty="0" smtClean="0"/>
              <a:t>長壓書封即可進行歸還或刪除書籍</a:t>
            </a:r>
            <a:endParaRPr lang="en-US" altLang="zh-TW" sz="24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內容版面配置區 7" descr="SC20140616-10041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640" y="2555776"/>
            <a:ext cx="3787828" cy="4968552"/>
          </a:xfrm>
        </p:spPr>
      </p:pic>
      <p:pic>
        <p:nvPicPr>
          <p:cNvPr id="9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20140616-1009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648" y="2483768"/>
            <a:ext cx="3240360" cy="540060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書櫃畫面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條列</a:t>
            </a:r>
            <a:r>
              <a:rPr lang="en-US" altLang="zh-TW" sz="4400" b="1" dirty="0" smtClean="0"/>
              <a:t>(Android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3501008" y="2195736"/>
            <a:ext cx="3168352" cy="5832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Blip>
                <a:blip r:embed="rId3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可於「設定」調整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Blip>
                <a:blip r:embed="rId3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操作方式同書櫃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3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點選灰色書籍，可下載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Blip>
                <a:blip r:embed="rId3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點選彩色書籍，可開啟閱讀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Blip>
                <a:blip r:embed="rId3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書籍歸還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Blip>
                <a:blip r:embed="rId3"/>
              </a:buBlip>
            </a:pPr>
            <a:r>
              <a:rPr lang="zh-TW" altLang="en-US" sz="2600" b="1" dirty="0" smtClean="0"/>
              <a:t>長壓書封即可進行歸還或刪除書籍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20140616-1003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40" y="1979712"/>
            <a:ext cx="3657600" cy="6096000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err="1" smtClean="0"/>
              <a:t>iRead</a:t>
            </a:r>
            <a:r>
              <a:rPr lang="en-US" altLang="zh-TW" sz="4400" b="1" dirty="0" smtClean="0"/>
              <a:t> eBook </a:t>
            </a:r>
            <a:r>
              <a:rPr lang="zh-TW" altLang="en-US" sz="4400" b="1" dirty="0" smtClean="0"/>
              <a:t>閱讀畫面</a:t>
            </a:r>
            <a:r>
              <a:rPr lang="en-US" altLang="zh-TW" sz="4400" b="1" dirty="0" smtClean="0"/>
              <a:t>(Android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3879912" y="2915816"/>
            <a:ext cx="2978088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畫面中間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可展開、收起上下功能列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畫面左右</a:t>
            </a:r>
            <a:endParaRPr kumimoji="0" lang="en-US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翻頁（左翻、右翻）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列印</a:t>
            </a:r>
            <a:r>
              <a:rPr lang="en-US" altLang="zh-TW" sz="4400" b="1" dirty="0"/>
              <a:t>(PC</a:t>
            </a:r>
            <a:r>
              <a:rPr lang="zh-TW" altLang="en-US" sz="4400" b="1" dirty="0"/>
              <a:t>介面</a:t>
            </a:r>
            <a:r>
              <a:rPr lang="en-US" altLang="zh-TW" sz="4400" b="1" dirty="0"/>
              <a:t>)</a:t>
            </a:r>
            <a:endParaRPr lang="zh-TW" altLang="en-US" sz="44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Step1:</a:t>
            </a:r>
            <a:r>
              <a:rPr lang="zh-TW" altLang="en-US" b="1" dirty="0" smtClean="0">
                <a:latin typeface="+mj-ea"/>
              </a:rPr>
              <a:t>確認有無授權線上列印</a:t>
            </a:r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Step2:</a:t>
            </a:r>
            <a:r>
              <a:rPr lang="zh-TW" altLang="en-US" b="1" dirty="0" smtClean="0">
                <a:latin typeface="+mj-ea"/>
              </a:rPr>
              <a:t>點選「線上閱讀」進入線上閱讀介面</a:t>
            </a:r>
            <a:endParaRPr lang="en-US" altLang="zh-TW" b="1" dirty="0" smtClean="0">
              <a:latin typeface="+mj-ea"/>
            </a:endParaRPr>
          </a:p>
          <a:p>
            <a:endParaRPr lang="en-US" altLang="zh-TW" b="1" dirty="0" smtClean="0">
              <a:latin typeface="+mj-ea"/>
            </a:endParaRPr>
          </a:p>
          <a:p>
            <a:endParaRPr lang="zh-TW" altLang="en-US" b="1" dirty="0" smtClean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 descr="列印範例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555776"/>
            <a:ext cx="6408712" cy="4080418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13700735">
            <a:off x="2071287" y="5694813"/>
            <a:ext cx="267155" cy="340603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2623734">
            <a:off x="4083924" y="4475294"/>
            <a:ext cx="272284" cy="337429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93096" y="4283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Step1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12776" y="58681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Step2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列印</a:t>
            </a:r>
            <a:r>
              <a:rPr lang="en-US" altLang="zh-TW" sz="4400" b="1" dirty="0" smtClean="0"/>
              <a:t>(PC</a:t>
            </a:r>
            <a:r>
              <a:rPr lang="zh-TW" altLang="en-US" sz="4400" b="1" dirty="0" smtClean="0"/>
              <a:t>介面</a:t>
            </a:r>
            <a:r>
              <a:rPr lang="en-US" altLang="zh-TW" sz="4400" b="1" dirty="0" smtClean="0"/>
              <a:t>)</a:t>
            </a:r>
            <a:endParaRPr lang="zh-TW" altLang="en-US" sz="44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Step3:</a:t>
            </a:r>
            <a:r>
              <a:rPr lang="zh-TW" altLang="en-US" b="1" dirty="0" smtClean="0">
                <a:latin typeface="+mj-ea"/>
              </a:rPr>
              <a:t>點選右上角    進入「設定」</a:t>
            </a:r>
            <a:endParaRPr lang="en-US" altLang="zh-TW" b="1" dirty="0" smtClean="0">
              <a:latin typeface="+mj-ea"/>
            </a:endParaRPr>
          </a:p>
          <a:p>
            <a:pPr>
              <a:buNone/>
            </a:pPr>
            <a:endParaRPr lang="en-US" altLang="zh-TW" b="1" dirty="0" smtClean="0">
              <a:latin typeface="+mj-ea"/>
            </a:endParaRPr>
          </a:p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</a:rPr>
              <a:t>Step4:</a:t>
            </a:r>
            <a:r>
              <a:rPr lang="zh-TW" altLang="en-US" b="1" dirty="0" smtClean="0">
                <a:latin typeface="+mj-ea"/>
              </a:rPr>
              <a:t>點選「列印」即完成列印動作，每本</a:t>
            </a:r>
            <a:r>
              <a:rPr lang="zh-TW" altLang="en-US" b="1" dirty="0" smtClean="0"/>
              <a:t>書授權列印範圍為整本書的</a:t>
            </a:r>
            <a:r>
              <a:rPr lang="en-US" altLang="zh-TW" b="1" dirty="0" smtClean="0"/>
              <a:t>30%</a:t>
            </a:r>
          </a:p>
          <a:p>
            <a:pPr>
              <a:buBlip>
                <a:blip r:embed="rId2"/>
              </a:buBlip>
            </a:pPr>
            <a:endParaRPr lang="en-US" altLang="zh-TW" b="1" dirty="0" smtClean="0">
              <a:latin typeface="+mj-ea"/>
            </a:endParaRPr>
          </a:p>
          <a:p>
            <a:pPr>
              <a:buNone/>
            </a:pPr>
            <a:endParaRPr lang="en-US" altLang="zh-TW" b="1" dirty="0" smtClean="0">
              <a:latin typeface="+mj-ea"/>
            </a:endParaRPr>
          </a:p>
          <a:p>
            <a:pPr>
              <a:buNone/>
            </a:pPr>
            <a:endParaRPr lang="en-US" altLang="zh-TW" b="1" dirty="0" smtClean="0">
              <a:latin typeface="+mj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7" name="圖片 6" descr="設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07704"/>
            <a:ext cx="576064" cy="576064"/>
          </a:xfrm>
          <a:prstGeom prst="rect">
            <a:avLst/>
          </a:prstGeom>
        </p:spPr>
      </p:pic>
      <p:pic>
        <p:nvPicPr>
          <p:cNvPr id="8" name="圖片 7" descr="介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4139952"/>
            <a:ext cx="4032448" cy="3584398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 rot="14055698">
            <a:off x="4082348" y="7010804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6110436" cy="60346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Step1:</a:t>
            </a:r>
            <a:r>
              <a:rPr lang="zh-TW" altLang="en-US" sz="2800" b="1" dirty="0" smtClean="0">
                <a:solidFill>
                  <a:schemeClr val="bg1"/>
                </a:solidFill>
                <a:latin typeface="+mj-ea"/>
              </a:rPr>
              <a:t>至圖書館首頁點選</a:t>
            </a:r>
            <a:endParaRPr lang="en-US" altLang="zh-TW" sz="2800" b="1" dirty="0" smtClean="0">
              <a:solidFill>
                <a:schemeClr val="bg1"/>
              </a:solidFill>
              <a:latin typeface="+mj-ea"/>
            </a:endParaRPr>
          </a:p>
          <a:p>
            <a:r>
              <a:rPr lang="zh-TW" altLang="en-US" sz="2000" b="1" dirty="0">
                <a:solidFill>
                  <a:srgbClr val="0070C0"/>
                </a:solidFill>
                <a:latin typeface="+mj-ea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提醒</a:t>
            </a:r>
            <a:r>
              <a:rPr lang="zh-TW" altLang="en-US" sz="2000" b="1" dirty="0">
                <a:solidFill>
                  <a:srgbClr val="0070C0"/>
                </a:solidFill>
                <a:latin typeface="+mj-ea"/>
              </a:rPr>
              <a:t>：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亦可使用電子資源整合查詢，此管道須輸入</a:t>
            </a:r>
            <a:r>
              <a:rPr lang="en-US" altLang="zh-TW" sz="2000" b="1" dirty="0" err="1" smtClean="0">
                <a:solidFill>
                  <a:srgbClr val="0070C0"/>
                </a:solidFill>
                <a:latin typeface="+mj-ea"/>
              </a:rPr>
              <a:t>eportal</a:t>
            </a:r>
            <a:r>
              <a:rPr lang="zh-TW" altLang="en-US" sz="2000" b="1" dirty="0" smtClean="0">
                <a:solidFill>
                  <a:srgbClr val="0070C0"/>
                </a:solidFill>
                <a:latin typeface="+mj-ea"/>
              </a:rPr>
              <a:t>帳密，建議於校外使用，可不需另設</a:t>
            </a:r>
            <a:r>
              <a:rPr lang="en-US" altLang="zh-TW" sz="2000" b="1" dirty="0" smtClean="0">
                <a:solidFill>
                  <a:srgbClr val="0070C0"/>
                </a:solidFill>
                <a:latin typeface="+mj-ea"/>
              </a:rPr>
              <a:t>proxy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/>
          <a:lstStyle/>
          <a:p>
            <a:fld id="{0B33C65B-B220-436A-9B36-E230FD19611B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9749" t="8124" r="7923" b="18756"/>
          <a:stretch>
            <a:fillRect/>
          </a:stretch>
        </p:blipFill>
        <p:spPr bwMode="auto">
          <a:xfrm>
            <a:off x="824563" y="3753472"/>
            <a:ext cx="4893648" cy="417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向下箭號 6"/>
          <p:cNvSpPr/>
          <p:nvPr/>
        </p:nvSpPr>
        <p:spPr>
          <a:xfrm rot="16200000">
            <a:off x="525041" y="6890496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2133764"/>
            <a:ext cx="1581150" cy="40005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借閱規定</a:t>
            </a:r>
            <a:endParaRPr lang="zh-TW" altLang="en-US" sz="44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1930401"/>
            <a:ext cx="6326460" cy="6237817"/>
          </a:xfrm>
        </p:spPr>
        <p:txBody>
          <a:bodyPr vert="horz"/>
          <a:lstStyle/>
          <a:p>
            <a:pPr>
              <a:buBlip>
                <a:blip r:embed="rId2"/>
              </a:buBlip>
            </a:pPr>
            <a:endParaRPr lang="en-US" altLang="zh-TW" b="1" dirty="0" smtClean="0"/>
          </a:p>
          <a:p>
            <a:pPr>
              <a:buBlip>
                <a:blip r:embed="rId2"/>
              </a:buBlip>
            </a:pPr>
            <a:r>
              <a:rPr lang="zh-TW" altLang="en-US" sz="2500" b="1" dirty="0" smtClean="0"/>
              <a:t>個人借閱帳密申請方式：</a:t>
            </a:r>
            <a:endParaRPr lang="en-US" altLang="zh-TW" sz="2500" b="1" dirty="0" smtClean="0"/>
          </a:p>
          <a:p>
            <a:pPr>
              <a:buNone/>
            </a:pPr>
            <a:r>
              <a:rPr lang="zh-TW" altLang="en-US" sz="2500" b="1" dirty="0" smtClean="0"/>
              <a:t>   </a:t>
            </a:r>
            <a:r>
              <a:rPr lang="en-US" altLang="zh-TW" sz="2500" b="1" dirty="0" smtClean="0"/>
              <a:t>	</a:t>
            </a:r>
            <a:r>
              <a:rPr lang="zh-TW" altLang="en-US" sz="2500" b="1" dirty="0" smtClean="0"/>
              <a:t>在學校</a:t>
            </a:r>
            <a:r>
              <a:rPr lang="en-US" altLang="zh-TW" sz="2500" b="1" dirty="0" smtClean="0"/>
              <a:t>IP</a:t>
            </a:r>
            <a:r>
              <a:rPr lang="zh-TW" altLang="en-US" sz="2500" b="1" dirty="0" smtClean="0"/>
              <a:t>範圍內，申請一組</a:t>
            </a:r>
            <a:r>
              <a:rPr lang="en-US" altLang="zh-TW" sz="2500" b="1" dirty="0" err="1" smtClean="0"/>
              <a:t>airitiBooks</a:t>
            </a:r>
            <a:r>
              <a:rPr lang="zh-TW" altLang="en-US" sz="2500" b="1" dirty="0" smtClean="0"/>
              <a:t>帳號，或以</a:t>
            </a:r>
            <a:r>
              <a:rPr lang="en-US" altLang="zh-TW" sz="2500" b="1" dirty="0" smtClean="0"/>
              <a:t>FB</a:t>
            </a:r>
            <a:r>
              <a:rPr lang="zh-TW" altLang="en-US" sz="2500" b="1" dirty="0" smtClean="0"/>
              <a:t>或</a:t>
            </a:r>
            <a:r>
              <a:rPr lang="en-US" altLang="zh-TW" sz="2500" b="1" dirty="0" smtClean="0"/>
              <a:t>Google</a:t>
            </a:r>
            <a:r>
              <a:rPr lang="zh-TW" altLang="en-US" sz="2500" b="1" dirty="0" smtClean="0"/>
              <a:t>帳號登入即可使用</a:t>
            </a:r>
            <a:endParaRPr lang="en-US" altLang="zh-TW" sz="2500" b="1" dirty="0" smtClean="0"/>
          </a:p>
          <a:p>
            <a:pPr>
              <a:buNone/>
            </a:pPr>
            <a:endParaRPr lang="en-US" altLang="zh-TW" sz="2500" b="1" dirty="0" smtClean="0"/>
          </a:p>
          <a:p>
            <a:pPr>
              <a:buBlip>
                <a:blip r:embed="rId2"/>
              </a:buBlip>
            </a:pPr>
            <a:r>
              <a:rPr lang="zh-TW" altLang="en-US" sz="2500" b="1" dirty="0" smtClean="0"/>
              <a:t>校外連線方式：</a:t>
            </a:r>
            <a:endParaRPr lang="en-US" altLang="zh-TW" sz="2500" b="1" dirty="0" smtClean="0"/>
          </a:p>
          <a:p>
            <a:pPr>
              <a:buNone/>
            </a:pPr>
            <a:r>
              <a:rPr lang="zh-TW" altLang="en-US" sz="2500" b="1" dirty="0" smtClean="0"/>
              <a:t>    借書帳號申請完成後，於學校</a:t>
            </a:r>
            <a:r>
              <a:rPr lang="en-US" altLang="zh-TW" sz="2500" b="1" dirty="0" smtClean="0"/>
              <a:t>IP</a:t>
            </a:r>
            <a:r>
              <a:rPr lang="zh-TW" altLang="en-US" sz="2500" b="1" dirty="0" smtClean="0"/>
              <a:t>範圍之外亦可直接登入使用</a:t>
            </a:r>
            <a:endParaRPr lang="en-US" altLang="zh-TW" sz="2500" b="1" dirty="0" smtClean="0"/>
          </a:p>
          <a:p>
            <a:pPr>
              <a:buNone/>
            </a:pPr>
            <a:endParaRPr lang="en-US" altLang="zh-TW" sz="2500" b="1" dirty="0" smtClean="0"/>
          </a:p>
          <a:p>
            <a:pPr>
              <a:buBlip>
                <a:blip r:embed="rId2"/>
              </a:buBlip>
            </a:pPr>
            <a:r>
              <a:rPr lang="zh-TW" altLang="en-US" sz="2500" b="1" dirty="0" smtClean="0"/>
              <a:t>借閱冊數</a:t>
            </a:r>
            <a:r>
              <a:rPr lang="en-US" altLang="zh-TW" sz="2500" b="1" dirty="0" smtClean="0"/>
              <a:t>/</a:t>
            </a:r>
            <a:r>
              <a:rPr lang="zh-TW" altLang="en-US" sz="2500" b="1" dirty="0" smtClean="0"/>
              <a:t>天數：</a:t>
            </a:r>
            <a:endParaRPr lang="en-US" altLang="zh-TW" sz="2500" b="1" dirty="0" smtClean="0"/>
          </a:p>
          <a:p>
            <a:pPr>
              <a:buNone/>
            </a:pPr>
            <a:r>
              <a:rPr lang="en-US" altLang="zh-TW" sz="2500" b="1" dirty="0" smtClean="0"/>
              <a:t>	</a:t>
            </a:r>
            <a:r>
              <a:rPr lang="zh-TW" altLang="en-US" sz="2500" b="1" dirty="0" smtClean="0"/>
              <a:t>電子書和電子雜誌一次合計可借</a:t>
            </a:r>
            <a:r>
              <a:rPr lang="en-US" altLang="zh-TW" sz="2500" b="1" dirty="0" smtClean="0"/>
              <a:t>10</a:t>
            </a:r>
            <a:r>
              <a:rPr lang="zh-TW" altLang="en-US" sz="2500" b="1" dirty="0" smtClean="0"/>
              <a:t>本，借閱天數為</a:t>
            </a:r>
            <a:r>
              <a:rPr lang="en-US" altLang="zh-TW" sz="2500" b="1" dirty="0" smtClean="0"/>
              <a:t>14</a:t>
            </a:r>
            <a:r>
              <a:rPr lang="zh-TW" altLang="en-US" sz="2500" b="1" dirty="0" smtClean="0"/>
              <a:t>天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5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00808" y="4211960"/>
            <a:ext cx="3717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848565"/>
              </a:avLst>
            </a:prstTxWarp>
            <a:spAutoFit/>
          </a:bodyPr>
          <a:lstStyle/>
          <a:p>
            <a:pPr algn="ctr"/>
            <a:r>
              <a:rPr lang="zh-TW" altLang="en-US" sz="5400" dirty="0" smtClean="0">
                <a:ln w="3175" cmpd="dbl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謝謝觀看</a:t>
            </a:r>
            <a:r>
              <a:rPr lang="en-US" altLang="zh-TW" sz="5400" dirty="0" smtClean="0">
                <a:ln w="3175" cmpd="dbl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~!!</a:t>
            </a:r>
            <a:endParaRPr lang="zh-TW" altLang="en-US" sz="5400" dirty="0">
              <a:ln w="3175" cmpd="dbl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2133601"/>
            <a:ext cx="5966420" cy="603461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2800" b="1" dirty="0" smtClean="0">
                <a:solidFill>
                  <a:schemeClr val="bg1"/>
                </a:solidFill>
              </a:rPr>
              <a:t>Step2: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輸入華藝中文電子書進行檢索，點選</a:t>
            </a:r>
            <a:r>
              <a:rPr lang="zh-TW" altLang="en-US" sz="2800" dirty="0">
                <a:hlinkClick r:id="rId2"/>
              </a:rPr>
              <a:t>華藝中文電子書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，即可進入、選擇書籍，直接進行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PC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閱讀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4" y="4430345"/>
            <a:ext cx="5666977" cy="27339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校內線上閱讀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電腦版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115050" y="8562753"/>
            <a:ext cx="571500" cy="486833"/>
          </a:xfrm>
          <a:prstGeom prst="rect">
            <a:avLst/>
          </a:prstGeom>
        </p:spPr>
        <p:txBody>
          <a:bodyPr/>
          <a:lstStyle/>
          <a:p>
            <a:fld id="{0B33C65B-B220-436A-9B36-E230FD19611B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4725144" y="8503577"/>
            <a:ext cx="1026114" cy="484915"/>
          </a:xfrm>
          <a:prstGeom prst="rect">
            <a:avLst/>
          </a:prstGeom>
          <a:noFill/>
        </p:spPr>
      </p:pic>
      <p:sp>
        <p:nvSpPr>
          <p:cNvPr id="7" name="向下箭號 6"/>
          <p:cNvSpPr/>
          <p:nvPr/>
        </p:nvSpPr>
        <p:spPr>
          <a:xfrm rot="10800000">
            <a:off x="692696" y="5580112"/>
            <a:ext cx="383197" cy="498732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8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2170" r="24688" b="27899"/>
          <a:stretch/>
        </p:blipFill>
        <p:spPr bwMode="auto">
          <a:xfrm>
            <a:off x="281760" y="3103525"/>
            <a:ext cx="63266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校內線上閱讀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Blip>
                <a:blip r:embed="rId3"/>
              </a:buBlip>
            </a:pPr>
            <a:r>
              <a:rPr lang="en-US" altLang="zh-TW" dirty="0" smtClean="0"/>
              <a:t>Step4:</a:t>
            </a:r>
            <a:r>
              <a:rPr lang="zh-TW" altLang="en-US" b="1" dirty="0" smtClean="0">
                <a:latin typeface="+mj-ea"/>
                <a:ea typeface="+mj-ea"/>
              </a:rPr>
              <a:t>點選線上閱讀即可觀看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 rot="14351117">
            <a:off x="2618722" y="6766059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221088" y="4953525"/>
            <a:ext cx="2420888" cy="33855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支援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  <a:ea typeface="+mj-ea"/>
              </a:rPr>
              <a:t>PC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、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  <a:ea typeface="+mj-ea"/>
              </a:rPr>
              <a:t>Android</a:t>
            </a:r>
            <a:r>
              <a:rPr lang="zh-TW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、</a:t>
            </a:r>
            <a:r>
              <a:rPr lang="en-US" altLang="zh-TW" sz="1600" dirty="0" smtClean="0">
                <a:solidFill>
                  <a:schemeClr val="bg1"/>
                </a:solidFill>
                <a:latin typeface="+mj-ea"/>
                <a:ea typeface="+mj-ea"/>
              </a:rPr>
              <a:t>IOS</a:t>
            </a:r>
            <a:endParaRPr lang="zh-TW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89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校外線上閱讀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56176" y="8242041"/>
            <a:ext cx="457200" cy="609600"/>
          </a:xfrm>
        </p:spPr>
        <p:txBody>
          <a:bodyPr/>
          <a:lstStyle/>
          <a:p>
            <a:fld id="{7778252E-50B0-4903-8514-E66FC401AE1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grpSp>
        <p:nvGrpSpPr>
          <p:cNvPr id="10" name="群組 9"/>
          <p:cNvGrpSpPr/>
          <p:nvPr/>
        </p:nvGrpSpPr>
        <p:grpSpPr>
          <a:xfrm>
            <a:off x="194692" y="3707904"/>
            <a:ext cx="6330652" cy="4921183"/>
            <a:chOff x="260648" y="3131840"/>
            <a:chExt cx="6330652" cy="492118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63" b="10767"/>
            <a:stretch/>
          </p:blipFill>
          <p:spPr bwMode="auto">
            <a:xfrm>
              <a:off x="260648" y="3131840"/>
              <a:ext cx="6330652" cy="492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052736" y="5148064"/>
              <a:ext cx="1401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帳號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2736" y="5479286"/>
              <a:ext cx="1388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密碼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5" name="向上箭號 14"/>
            <p:cNvSpPr/>
            <p:nvPr/>
          </p:nvSpPr>
          <p:spPr>
            <a:xfrm rot="2186363">
              <a:off x="1057334" y="5918806"/>
              <a:ext cx="486416" cy="971419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052736" y="1907704"/>
            <a:ext cx="540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+mj-ea"/>
                <a:ea typeface="+mj-ea"/>
              </a:rPr>
              <a:t>Step1:</a:t>
            </a:r>
            <a:r>
              <a:rPr lang="zh-TW" altLang="en-US" sz="2400" b="1" dirty="0" smtClean="0">
                <a:latin typeface="+mj-ea"/>
                <a:ea typeface="+mj-ea"/>
              </a:rPr>
              <a:t>在</a:t>
            </a:r>
            <a:r>
              <a:rPr lang="zh-TW" altLang="en-US" sz="2400" b="1" dirty="0">
                <a:latin typeface="+mj-ea"/>
                <a:ea typeface="+mj-ea"/>
                <a:hlinkClick r:id="rId4"/>
              </a:rPr>
              <a:t>電子資源整合查詢系統</a:t>
            </a:r>
            <a:r>
              <a:rPr lang="zh-TW" altLang="en-US" sz="2400" b="1" dirty="0">
                <a:latin typeface="+mj-ea"/>
                <a:ea typeface="+mj-ea"/>
              </a:rPr>
              <a:t>登入</a:t>
            </a:r>
            <a:r>
              <a:rPr lang="en-US" altLang="zh-TW" sz="2400" b="1" dirty="0">
                <a:latin typeface="+mj-ea"/>
                <a:ea typeface="+mj-ea"/>
              </a:rPr>
              <a:t>E-portal</a:t>
            </a:r>
            <a:r>
              <a:rPr lang="zh-TW" altLang="en-US" sz="2400" b="1" dirty="0">
                <a:latin typeface="+mj-ea"/>
                <a:ea typeface="+mj-ea"/>
              </a:rPr>
              <a:t>帳號及</a:t>
            </a:r>
            <a:r>
              <a:rPr lang="zh-TW" altLang="en-US" sz="2400" b="1" dirty="0" smtClean="0">
                <a:latin typeface="+mj-ea"/>
                <a:ea typeface="+mj-ea"/>
              </a:rPr>
              <a:t>密碼 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小知識：因</a:t>
            </a:r>
            <a:r>
              <a:rPr lang="zh-TW" altLang="en-US" sz="2000" b="1" dirty="0">
                <a:solidFill>
                  <a:srgbClr val="002060"/>
                </a:solidFill>
                <a:latin typeface="+mj-ea"/>
                <a:ea typeface="+mj-ea"/>
              </a:rPr>
              <a:t>該電子書限定要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在校內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範圍使用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由此登入，校外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可自動轉為校內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，就不用再另外設校外連線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!)</a:t>
            </a:r>
            <a:endParaRPr lang="zh-TW" altLang="en-US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8" y="1967615"/>
            <a:ext cx="360193" cy="3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校外線上閱讀</a:t>
            </a:r>
            <a:r>
              <a:rPr lang="en-US" altLang="zh-TW" sz="4000" b="1" dirty="0"/>
              <a:t>(PC</a:t>
            </a:r>
            <a:r>
              <a:rPr lang="zh-TW" altLang="en-US" sz="4000" b="1" dirty="0"/>
              <a:t>介面</a:t>
            </a:r>
            <a:r>
              <a:rPr lang="en-US" altLang="zh-TW" sz="4000" b="1" dirty="0"/>
              <a:t>)</a:t>
            </a:r>
            <a:endParaRPr lang="zh-TW" altLang="en-US" sz="4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sp>
        <p:nvSpPr>
          <p:cNvPr id="11" name="向上箭號 10"/>
          <p:cNvSpPr/>
          <p:nvPr/>
        </p:nvSpPr>
        <p:spPr>
          <a:xfrm rot="2186363">
            <a:off x="1581715" y="7357800"/>
            <a:ext cx="486416" cy="971419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0728" y="216610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+mj-ea"/>
              </a:rPr>
              <a:t>Step2:</a:t>
            </a:r>
            <a:r>
              <a:rPr lang="zh-TW" altLang="en-US" sz="2400" b="1" dirty="0" smtClean="0">
                <a:latin typeface="+mj-ea"/>
                <a:ea typeface="+mj-ea"/>
              </a:rPr>
              <a:t>點選資料庫</a:t>
            </a:r>
            <a:r>
              <a:rPr lang="zh-TW" altLang="en-US" sz="2400" b="1" dirty="0">
                <a:latin typeface="+mj-ea"/>
              </a:rPr>
              <a:t>→</a:t>
            </a:r>
            <a:r>
              <a:rPr lang="zh-TW" altLang="en-US" sz="2400" b="1" dirty="0" smtClean="0">
                <a:latin typeface="+mj-ea"/>
                <a:ea typeface="+mj-ea"/>
              </a:rPr>
              <a:t>檢索「華藝中文電子書」→點選查詢</a:t>
            </a:r>
            <a:r>
              <a:rPr lang="zh-TW" altLang="en-US" sz="2400" b="1" dirty="0" smtClean="0">
                <a:latin typeface="+mj-ea"/>
              </a:rPr>
              <a:t>→點選華藝中文電子書</a:t>
            </a:r>
            <a:endParaRPr lang="zh-TW" altLang="en-US" sz="2400" b="1" dirty="0">
              <a:latin typeface="+mj-ea"/>
              <a:ea typeface="+mj-ea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7" y="2226460"/>
            <a:ext cx="360193" cy="3878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03" y="3733551"/>
            <a:ext cx="6219830" cy="3510504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1700809" y="3851920"/>
            <a:ext cx="108012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76672" y="6948264"/>
            <a:ext cx="295232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2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申請借書帳號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899" y="1930401"/>
            <a:ext cx="6422231" cy="6237817"/>
          </a:xfrm>
        </p:spPr>
        <p:txBody>
          <a:bodyPr vert="horz"/>
          <a:lstStyle/>
          <a:p>
            <a:pPr>
              <a:buBlip>
                <a:blip r:embed="rId2"/>
              </a:buBlip>
            </a:pPr>
            <a:r>
              <a:rPr lang="en-US" altLang="zh-TW" b="1" dirty="0" smtClean="0">
                <a:latin typeface="+mj-ea"/>
                <a:ea typeface="+mj-ea"/>
              </a:rPr>
              <a:t>Step1</a:t>
            </a:r>
            <a:r>
              <a:rPr lang="zh-TW" altLang="en-US" b="1" dirty="0" smtClean="0">
                <a:latin typeface="+mj-ea"/>
                <a:ea typeface="+mj-ea"/>
              </a:rPr>
              <a:t>：點選首頁右上方「申請借書帳號」</a:t>
            </a:r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2346" r="11169" b="26989"/>
          <a:stretch/>
        </p:blipFill>
        <p:spPr bwMode="auto">
          <a:xfrm>
            <a:off x="332656" y="2771799"/>
            <a:ext cx="6264696" cy="45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向下箭號 8"/>
          <p:cNvSpPr/>
          <p:nvPr/>
        </p:nvSpPr>
        <p:spPr>
          <a:xfrm rot="11274536">
            <a:off x="4172590" y="3369606"/>
            <a:ext cx="341279" cy="365301"/>
          </a:xfrm>
          <a:prstGeom prst="downArrow">
            <a:avLst>
              <a:gd name="adj1" fmla="val 28014"/>
              <a:gd name="adj2" fmla="val 39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註冊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4972892"/>
            <a:ext cx="5976664" cy="39915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/>
              <a:t>申請借書帳號</a:t>
            </a:r>
            <a:endParaRPr lang="zh-TW" altLang="en-US" sz="400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1930401"/>
            <a:ext cx="6515100" cy="6237817"/>
          </a:xfrm>
          <a:ln>
            <a:noFill/>
          </a:ln>
        </p:spPr>
        <p:txBody>
          <a:bodyPr vert="horz"/>
          <a:lstStyle/>
          <a:p>
            <a:pPr>
              <a:buBlip>
                <a:blip r:embed="rId3"/>
              </a:buBlip>
            </a:pPr>
            <a:r>
              <a:rPr lang="en-US" altLang="zh-TW" b="1" dirty="0" smtClean="0">
                <a:latin typeface="+mj-ea"/>
              </a:rPr>
              <a:t>Step2</a:t>
            </a:r>
            <a:r>
              <a:rPr lang="zh-TW" altLang="en-US" b="1" dirty="0" smtClean="0">
                <a:latin typeface="+mj-ea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在校園</a:t>
            </a:r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IP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範圍內</a:t>
            </a:r>
            <a:r>
              <a:rPr lang="zh-TW" altLang="en-US" b="1" dirty="0" smtClean="0">
                <a:latin typeface="+mj-ea"/>
                <a:ea typeface="+mj-ea"/>
              </a:rPr>
              <a:t>，申請一組「</a:t>
            </a:r>
            <a:r>
              <a:rPr lang="en-US" altLang="zh-TW" b="1" dirty="0" err="1" smtClean="0">
                <a:latin typeface="+mj-ea"/>
                <a:ea typeface="+mj-ea"/>
              </a:rPr>
              <a:t>airti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r>
              <a:rPr lang="en-US" altLang="zh-TW" b="1" dirty="0" smtClean="0">
                <a:latin typeface="+mj-ea"/>
                <a:ea typeface="+mj-ea"/>
              </a:rPr>
              <a:t>Books</a:t>
            </a:r>
            <a:r>
              <a:rPr lang="zh-TW" altLang="en-US" b="1" dirty="0" smtClean="0">
                <a:latin typeface="+mj-ea"/>
                <a:ea typeface="+mj-ea"/>
              </a:rPr>
              <a:t>」帳號或使用</a:t>
            </a:r>
            <a:r>
              <a:rPr lang="en-US" altLang="zh-TW" b="1" dirty="0" err="1" smtClean="0">
                <a:latin typeface="+mj-ea"/>
                <a:ea typeface="+mj-ea"/>
              </a:rPr>
              <a:t>facebook</a:t>
            </a:r>
            <a:r>
              <a:rPr lang="zh-TW" altLang="en-US" b="1" dirty="0" smtClean="0">
                <a:latin typeface="+mj-ea"/>
                <a:ea typeface="+mj-ea"/>
              </a:rPr>
              <a:t>、</a:t>
            </a:r>
            <a:r>
              <a:rPr lang="en-US" altLang="zh-TW" b="1" dirty="0" err="1" smtClean="0">
                <a:latin typeface="+mj-ea"/>
                <a:ea typeface="+mj-ea"/>
              </a:rPr>
              <a:t>google</a:t>
            </a:r>
            <a:r>
              <a:rPr lang="zh-TW" altLang="en-US" b="1" dirty="0" smtClean="0">
                <a:latin typeface="+mj-ea"/>
                <a:ea typeface="+mj-ea"/>
              </a:rPr>
              <a:t>帳號進行登入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若第一次設定並非於校內</a:t>
            </a:r>
            <a:r>
              <a:rPr lang="en-US" altLang="zh-TW" b="1" dirty="0" smtClean="0">
                <a:latin typeface="+mj-ea"/>
                <a:ea typeface="+mj-ea"/>
              </a:rPr>
              <a:t>IP</a:t>
            </a:r>
            <a:r>
              <a:rPr lang="zh-TW" altLang="en-US" b="1" dirty="0" smtClean="0">
                <a:latin typeface="+mj-ea"/>
                <a:ea typeface="+mj-ea"/>
              </a:rPr>
              <a:t>的話，之後系統將自動視為校外人士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zh-TW" altLang="en-US" b="1" dirty="0" smtClean="0">
                <a:latin typeface="+mj-ea"/>
                <a:ea typeface="+mj-ea"/>
              </a:rPr>
              <a:t>若是擁有「華藝線上圖書館」或「灰熊愛讀書」帳號亦可登入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Blip>
                <a:blip r:embed="rId3"/>
              </a:buBlip>
            </a:pPr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252E-50B0-4903-8514-E66FC401AE19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Picture 6" descr="http://lib.nutc.edu.tw/ezfiles/7/1007/img/123/schoolti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16"/>
          <a:stretch>
            <a:fillRect/>
          </a:stretch>
        </p:blipFill>
        <p:spPr bwMode="auto">
          <a:xfrm>
            <a:off x="5751258" y="8503577"/>
            <a:ext cx="1026114" cy="484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自訂 5">
      <a:dk1>
        <a:sysClr val="windowText" lastClr="000000"/>
      </a:dk1>
      <a:lt1>
        <a:sysClr val="window" lastClr="FFFFFF"/>
      </a:lt1>
      <a:dk2>
        <a:srgbClr val="0070C0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926</TotalTime>
  <Words>1014</Words>
  <Application>Microsoft Office PowerPoint</Application>
  <PresentationFormat>如螢幕大小 (4:3)</PresentationFormat>
  <Paragraphs>235</Paragraphs>
  <Slides>31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宣紙</vt:lpstr>
      <vt:lpstr> airiti Books</vt:lpstr>
      <vt:lpstr>目次</vt:lpstr>
      <vt:lpstr>PowerPoint 簡報</vt:lpstr>
      <vt:lpstr>校內線上閱讀(電腦版)</vt:lpstr>
      <vt:lpstr>校內線上閱讀(PC介面)</vt:lpstr>
      <vt:lpstr>校外線上閱讀(PC介面)</vt:lpstr>
      <vt:lpstr>校外線上閱讀(PC介面)</vt:lpstr>
      <vt:lpstr>申請借書帳號</vt:lpstr>
      <vt:lpstr>申請借書帳號</vt:lpstr>
      <vt:lpstr>申請借書帳號</vt:lpstr>
      <vt:lpstr>借閱(PC介面)</vt:lpstr>
      <vt:lpstr>借閱(PC介面)</vt:lpstr>
      <vt:lpstr>借閱(PC介面)</vt:lpstr>
      <vt:lpstr>借閱(PC介面)</vt:lpstr>
      <vt:lpstr>借閱(PC介面)</vt:lpstr>
      <vt:lpstr>借閱(PC介面)</vt:lpstr>
      <vt:lpstr> 離線閱讀(PC介面)</vt:lpstr>
      <vt:lpstr>離線閱讀(PC介面)</vt:lpstr>
      <vt:lpstr>離線閱讀(iPhone介面)</vt:lpstr>
      <vt:lpstr>PowerPoint 簡報</vt:lpstr>
      <vt:lpstr>iRead eBook 書櫃畫面 –條列(iPhone介面)</vt:lpstr>
      <vt:lpstr>iRead eBook 閱讀畫面(iPhone介面)</vt:lpstr>
      <vt:lpstr>iRead eBook 閱讀畫面功能(iPhone介面)</vt:lpstr>
      <vt:lpstr>離線閱讀(Android介面)</vt:lpstr>
      <vt:lpstr>iRead eBook 書櫃畫面(Android介面)</vt:lpstr>
      <vt:lpstr>iRead eBook 書櫃畫面-條列(Android介面)</vt:lpstr>
      <vt:lpstr>iRead eBook 閱讀畫面(Android介面)</vt:lpstr>
      <vt:lpstr>列印(PC介面)</vt:lpstr>
      <vt:lpstr>列印(PC介面)</vt:lpstr>
      <vt:lpstr>借閱規定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airiti Books</dc:title>
  <dc:creator>TCWANG</dc:creator>
  <cp:lastModifiedBy>TCWANG</cp:lastModifiedBy>
  <cp:revision>118</cp:revision>
  <cp:lastPrinted>2014-07-24T04:27:40Z</cp:lastPrinted>
  <dcterms:created xsi:type="dcterms:W3CDTF">2014-05-30T10:44:46Z</dcterms:created>
  <dcterms:modified xsi:type="dcterms:W3CDTF">2014-07-29T06:10:20Z</dcterms:modified>
</cp:coreProperties>
</file>